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4" r:id="rId28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9" Type="http://schemas.openxmlformats.org/officeDocument/2006/relationships/slide" Target="slides/slide16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6" name="Shape 11446"/>
        <p:cNvGrpSpPr/>
        <p:nvPr/>
      </p:nvGrpSpPr>
      <p:grpSpPr>
        <a:xfrm>
          <a:off x="0" y="0"/>
          <a:ext cx="0" cy="0"/>
          <a:chOff x="0" y="0"/>
          <a:chExt cx="0" cy="0"/>
        </a:xfrm>
      </p:grpSpPr>
      <p:sp>
        <p:nvSpPr>
          <p:cNvPr id="11447" name="Google Shape;11447;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8" name="Google Shape;11448;p1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notesSlide" Target="../notesSlides/notesSlide169.xml"/></Relationships>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9" name="Shape 11449"/>
        <p:cNvGrpSpPr/>
        <p:nvPr/>
      </p:nvGrpSpPr>
      <p:grpSpPr>
        <a:xfrm>
          <a:off x="0" y="0"/>
          <a:ext cx="0" cy="0"/>
          <a:chOff x="0" y="0"/>
          <a:chExt cx="0" cy="0"/>
        </a:xfrm>
      </p:grpSpPr>
      <p:sp>
        <p:nvSpPr>
          <p:cNvPr id="11450" name="Google Shape;11450;p1599"/>
          <p:cNvSpPr txBox="1"/>
          <p:nvPr>
            <p:ph type="ctrTitle"/>
          </p:nvPr>
        </p:nvSpPr>
        <p:spPr>
          <a:xfrm>
            <a:off x="914400" y="228600"/>
            <a:ext cx="7623175" cy="9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Wisconsin Department of Revenue</a:t>
            </a:r>
            <a:br>
              <a:rPr lang="en-US" sz="1600"/>
            </a:br>
            <a:r>
              <a:rPr lang="en-US" sz="2800"/>
              <a:t>Integrated Property Assessment System (IPAS)</a:t>
            </a:r>
            <a:endParaRPr/>
          </a:p>
        </p:txBody>
      </p:sp>
      <p:sp>
        <p:nvSpPr>
          <p:cNvPr id="11451" name="Google Shape;11451;p1599"/>
          <p:cNvSpPr txBox="1"/>
          <p:nvPr>
            <p:ph idx="1" type="subTitle"/>
          </p:nvPr>
        </p:nvSpPr>
        <p:spPr>
          <a:xfrm>
            <a:off x="685800" y="990600"/>
            <a:ext cx="8229600" cy="4191000"/>
          </a:xfrm>
          <a:prstGeom prst="rect">
            <a:avLst/>
          </a:prstGeom>
          <a:noFill/>
          <a:ln>
            <a:noFill/>
          </a:ln>
        </p:spPr>
        <p:txBody>
          <a:bodyPr anchorCtr="0" anchor="t" bIns="45700" lIns="91425" spcFirstLastPara="1" rIns="91425" wrap="square" tIns="45700">
            <a:noAutofit/>
          </a:bodyPr>
          <a:lstStyle/>
          <a:p>
            <a:pPr indent="-533400" lvl="0" marL="533400" rtl="0" algn="l">
              <a:spcBef>
                <a:spcPts val="0"/>
              </a:spcBef>
              <a:spcAft>
                <a:spcPts val="0"/>
              </a:spcAft>
              <a:buSzPts val="2080"/>
              <a:buNone/>
            </a:pPr>
            <a:r>
              <a:rPr b="1" lang="en-US" sz="3200"/>
              <a:t>What is IPAS?</a:t>
            </a:r>
            <a:r>
              <a:rPr b="1" lang="en-US" sz="6000"/>
              <a:t>  </a:t>
            </a:r>
            <a:r>
              <a:rPr b="1" lang="en-US" sz="2000"/>
              <a:t>(continued)</a:t>
            </a:r>
            <a:endParaRPr/>
          </a:p>
          <a:p>
            <a:pPr indent="-533400" lvl="0" marL="533400" rtl="0" algn="l">
              <a:spcBef>
                <a:spcPts val="160"/>
              </a:spcBef>
              <a:spcAft>
                <a:spcPts val="0"/>
              </a:spcAft>
              <a:buSzPts val="520"/>
              <a:buNone/>
            </a:pPr>
            <a:r>
              <a:t/>
            </a:r>
            <a:endParaRPr b="1" sz="800"/>
          </a:p>
          <a:p>
            <a:pPr indent="-533400" lvl="0" marL="533400" rtl="0" algn="l">
              <a:spcBef>
                <a:spcPts val="320"/>
              </a:spcBef>
              <a:spcAft>
                <a:spcPts val="0"/>
              </a:spcAft>
              <a:buSzPts val="1040"/>
              <a:buFont typeface="Noto Sans Symbols"/>
              <a:buChar char="■"/>
            </a:pPr>
            <a:r>
              <a:rPr b="1" lang="en-US" sz="1600"/>
              <a:t>Commercial off-the-shelf (COTS) software</a:t>
            </a:r>
            <a:r>
              <a:rPr lang="en-US" sz="1600"/>
              <a:t> (Tyler Technologies) - provides the platform;</a:t>
            </a:r>
            <a:endParaRPr/>
          </a:p>
          <a:p>
            <a:pPr indent="-533400" lvl="0" marL="533400" rtl="0" algn="l">
              <a:spcBef>
                <a:spcPts val="320"/>
              </a:spcBef>
              <a:spcAft>
                <a:spcPts val="0"/>
              </a:spcAft>
              <a:buSzPts val="1040"/>
              <a:buFont typeface="Noto Sans Symbols"/>
              <a:buChar char="■"/>
            </a:pPr>
            <a:r>
              <a:rPr lang="en-US" sz="1600"/>
              <a:t>Tyler and DOR - </a:t>
            </a:r>
            <a:r>
              <a:rPr b="1" lang="en-US" sz="1600"/>
              <a:t>modify product</a:t>
            </a:r>
            <a:r>
              <a:rPr lang="en-US" sz="1600"/>
              <a:t> to meet SLF and customer needs;</a:t>
            </a:r>
            <a:endParaRPr/>
          </a:p>
          <a:p>
            <a:pPr indent="-533400" lvl="0" marL="533400" rtl="0" algn="l">
              <a:spcBef>
                <a:spcPts val="320"/>
              </a:spcBef>
              <a:spcAft>
                <a:spcPts val="0"/>
              </a:spcAft>
              <a:buSzPts val="1040"/>
              <a:buFont typeface="Noto Sans Symbols"/>
              <a:buChar char="■"/>
            </a:pPr>
            <a:r>
              <a:rPr lang="en-US" sz="1600"/>
              <a:t>First: </a:t>
            </a:r>
            <a:r>
              <a:rPr b="1" lang="en-US" sz="1600"/>
              <a:t>manufacturing property assessment</a:t>
            </a:r>
            <a:r>
              <a:rPr lang="en-US" sz="1600"/>
              <a:t>;</a:t>
            </a:r>
            <a:endParaRPr/>
          </a:p>
          <a:p>
            <a:pPr indent="-533400" lvl="0" marL="533400" rtl="0" algn="l">
              <a:spcBef>
                <a:spcPts val="320"/>
              </a:spcBef>
              <a:spcAft>
                <a:spcPts val="0"/>
              </a:spcAft>
              <a:buSzPts val="1040"/>
              <a:buFont typeface="Noto Sans Symbols"/>
              <a:buChar char="■"/>
            </a:pPr>
            <a:r>
              <a:rPr lang="en-US" sz="1600"/>
              <a:t>Next: </a:t>
            </a:r>
            <a:r>
              <a:rPr b="1" lang="en-US" sz="1600"/>
              <a:t>create a database that can be used to store state-wide property sales data</a:t>
            </a:r>
            <a:r>
              <a:rPr lang="en-US" sz="1600"/>
              <a:t>.  Stakeholders such as local assessors, municipal and county officials, and the public will be authorized to access data.  Will be able to import and export data using standard tools such as Microsoft Office, text files, and XML transmission.</a:t>
            </a:r>
            <a:endParaRPr/>
          </a:p>
          <a:p>
            <a:pPr indent="-533400" lvl="0" marL="533400" rtl="0" algn="l">
              <a:spcBef>
                <a:spcPts val="320"/>
              </a:spcBef>
              <a:spcAft>
                <a:spcPts val="0"/>
              </a:spcAft>
              <a:buSzPts val="1040"/>
              <a:buFont typeface="Noto Sans Symbols"/>
              <a:buChar char="■"/>
            </a:pPr>
            <a:r>
              <a:rPr lang="en-US" sz="1600"/>
              <a:t>One component: </a:t>
            </a:r>
            <a:r>
              <a:rPr b="1" lang="en-US" sz="1600"/>
              <a:t>e-filing of Manufacturing Forms (M-Forms)</a:t>
            </a:r>
            <a:r>
              <a:rPr lang="en-US" sz="1600"/>
              <a:t>. E-filing of the M-P form was implemented in January 2006.</a:t>
            </a:r>
            <a:endParaRPr/>
          </a:p>
          <a:p>
            <a:pPr indent="-533400" lvl="0" marL="533400" rtl="0" algn="l">
              <a:spcBef>
                <a:spcPts val="320"/>
              </a:spcBef>
              <a:spcAft>
                <a:spcPts val="0"/>
              </a:spcAft>
              <a:buSzPts val="1040"/>
              <a:buNone/>
            </a:pPr>
            <a:r>
              <a:t/>
            </a:r>
            <a:endParaRPr sz="1600"/>
          </a:p>
          <a:p>
            <a:pPr indent="-533400" lvl="0" marL="533400" rtl="0" algn="l">
              <a:spcBef>
                <a:spcPts val="400"/>
              </a:spcBef>
              <a:spcAft>
                <a:spcPts val="0"/>
              </a:spcAft>
              <a:buSzPts val="1300"/>
              <a:buNone/>
            </a:pPr>
            <a:r>
              <a:rPr lang="en-US" sz="2000"/>
              <a:t>For more information:   http://www.dor.state.wi.us/slf/ipas/index.html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